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4" r:id="rId3"/>
    <p:sldId id="257" r:id="rId4"/>
    <p:sldId id="267" r:id="rId5"/>
    <p:sldId id="271" r:id="rId6"/>
    <p:sldId id="274" r:id="rId7"/>
    <p:sldId id="266" r:id="rId8"/>
    <p:sldId id="260" r:id="rId9"/>
    <p:sldId id="276" r:id="rId10"/>
    <p:sldId id="259" r:id="rId11"/>
    <p:sldId id="26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496" autoAdjust="0"/>
    <p:restoredTop sz="94676" autoAdjust="0"/>
  </p:normalViewPr>
  <p:slideViewPr>
    <p:cSldViewPr>
      <p:cViewPr varScale="1">
        <p:scale>
          <a:sx n="87" d="100"/>
          <a:sy n="87" d="100"/>
        </p:scale>
        <p:origin x="-147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E6F79D-35EE-4FC0-A4E1-C793A4E32286}"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C58CA-AE76-42D9-B6EF-1D75A7822822}" type="slidenum">
              <a:rPr lang="en-US" smtClean="0"/>
              <a:t>‹#›</a:t>
            </a:fld>
            <a:endParaRPr lang="en-US"/>
          </a:p>
        </p:txBody>
      </p:sp>
    </p:spTree>
    <p:extLst>
      <p:ext uri="{BB962C8B-B14F-4D97-AF65-F5344CB8AC3E}">
        <p14:creationId xmlns:p14="http://schemas.microsoft.com/office/powerpoint/2010/main" val="125677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AC58CA-AE76-42D9-B6EF-1D75A7822822}" type="slidenum">
              <a:rPr lang="en-US" smtClean="0"/>
              <a:t>1</a:t>
            </a:fld>
            <a:endParaRPr lang="en-US"/>
          </a:p>
        </p:txBody>
      </p:sp>
    </p:spTree>
    <p:extLst>
      <p:ext uri="{BB962C8B-B14F-4D97-AF65-F5344CB8AC3E}">
        <p14:creationId xmlns:p14="http://schemas.microsoft.com/office/powerpoint/2010/main" val="925615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10</a:t>
            </a:fld>
            <a:endParaRPr lang="en-US"/>
          </a:p>
        </p:txBody>
      </p:sp>
    </p:spTree>
    <p:extLst>
      <p:ext uri="{BB962C8B-B14F-4D97-AF65-F5344CB8AC3E}">
        <p14:creationId xmlns:p14="http://schemas.microsoft.com/office/powerpoint/2010/main" val="2769637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11</a:t>
            </a:fld>
            <a:endParaRPr lang="en-US"/>
          </a:p>
        </p:txBody>
      </p:sp>
    </p:spTree>
    <p:extLst>
      <p:ext uri="{BB962C8B-B14F-4D97-AF65-F5344CB8AC3E}">
        <p14:creationId xmlns:p14="http://schemas.microsoft.com/office/powerpoint/2010/main" val="1239255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12</a:t>
            </a:fld>
            <a:endParaRPr lang="en-US"/>
          </a:p>
        </p:txBody>
      </p:sp>
    </p:spTree>
    <p:extLst>
      <p:ext uri="{BB962C8B-B14F-4D97-AF65-F5344CB8AC3E}">
        <p14:creationId xmlns:p14="http://schemas.microsoft.com/office/powerpoint/2010/main" val="382123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2</a:t>
            </a:fld>
            <a:endParaRPr lang="en-US"/>
          </a:p>
        </p:txBody>
      </p:sp>
    </p:spTree>
    <p:extLst>
      <p:ext uri="{BB962C8B-B14F-4D97-AF65-F5344CB8AC3E}">
        <p14:creationId xmlns:p14="http://schemas.microsoft.com/office/powerpoint/2010/main" val="268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3</a:t>
            </a:fld>
            <a:endParaRPr lang="en-US"/>
          </a:p>
        </p:txBody>
      </p:sp>
    </p:spTree>
    <p:extLst>
      <p:ext uri="{BB962C8B-B14F-4D97-AF65-F5344CB8AC3E}">
        <p14:creationId xmlns:p14="http://schemas.microsoft.com/office/powerpoint/2010/main" val="1087950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4</a:t>
            </a:fld>
            <a:endParaRPr lang="en-US"/>
          </a:p>
        </p:txBody>
      </p:sp>
    </p:spTree>
    <p:extLst>
      <p:ext uri="{BB962C8B-B14F-4D97-AF65-F5344CB8AC3E}">
        <p14:creationId xmlns:p14="http://schemas.microsoft.com/office/powerpoint/2010/main" val="270851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5</a:t>
            </a:fld>
            <a:endParaRPr lang="en-US"/>
          </a:p>
        </p:txBody>
      </p:sp>
    </p:spTree>
    <p:extLst>
      <p:ext uri="{BB962C8B-B14F-4D97-AF65-F5344CB8AC3E}">
        <p14:creationId xmlns:p14="http://schemas.microsoft.com/office/powerpoint/2010/main" val="199859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6</a:t>
            </a:fld>
            <a:endParaRPr lang="en-US"/>
          </a:p>
        </p:txBody>
      </p:sp>
    </p:spTree>
    <p:extLst>
      <p:ext uri="{BB962C8B-B14F-4D97-AF65-F5344CB8AC3E}">
        <p14:creationId xmlns:p14="http://schemas.microsoft.com/office/powerpoint/2010/main" val="3368183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7</a:t>
            </a:fld>
            <a:endParaRPr lang="en-US"/>
          </a:p>
        </p:txBody>
      </p:sp>
    </p:spTree>
    <p:extLst>
      <p:ext uri="{BB962C8B-B14F-4D97-AF65-F5344CB8AC3E}">
        <p14:creationId xmlns:p14="http://schemas.microsoft.com/office/powerpoint/2010/main" val="1621681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8</a:t>
            </a:fld>
            <a:endParaRPr lang="en-US"/>
          </a:p>
        </p:txBody>
      </p:sp>
    </p:spTree>
    <p:extLst>
      <p:ext uri="{BB962C8B-B14F-4D97-AF65-F5344CB8AC3E}">
        <p14:creationId xmlns:p14="http://schemas.microsoft.com/office/powerpoint/2010/main" val="330598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8CA-AE76-42D9-B6EF-1D75A7822822}" type="slidenum">
              <a:rPr lang="en-US" smtClean="0"/>
              <a:t>9</a:t>
            </a:fld>
            <a:endParaRPr lang="en-US"/>
          </a:p>
        </p:txBody>
      </p:sp>
    </p:spTree>
    <p:extLst>
      <p:ext uri="{BB962C8B-B14F-4D97-AF65-F5344CB8AC3E}">
        <p14:creationId xmlns:p14="http://schemas.microsoft.com/office/powerpoint/2010/main" val="294861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0E05A4-9BC1-4218-870E-F90097D784A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15F5-253B-4E7E-853D-36CCB9AB670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05A4-9BC1-4218-870E-F90097D784A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E05A4-9BC1-4218-870E-F90097D784A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05A4-9BC1-4218-870E-F90097D784A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E05A4-9BC1-4218-870E-F90097D784A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C15F5-253B-4E7E-853D-36CCB9AB670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0E05A4-9BC1-4218-870E-F90097D784A2}"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0E05A4-9BC1-4218-870E-F90097D784A2}"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C15F5-253B-4E7E-853D-36CCB9AB670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E05A4-9BC1-4218-870E-F90097D784A2}"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E05A4-9BC1-4218-870E-F90097D784A2}"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05A4-9BC1-4218-870E-F90097D784A2}"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15F5-253B-4E7E-853D-36CCB9AB670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05A4-9BC1-4218-870E-F90097D784A2}"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C15F5-253B-4E7E-853D-36CCB9AB67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10E05A4-9BC1-4218-870E-F90097D784A2}" type="datetimeFigureOut">
              <a:rPr lang="en-US" smtClean="0"/>
              <a:t>10/21/2014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E9C15F5-253B-4E7E-853D-36CCB9AB67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wb.ri.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www.cea.fedcap.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mailto:jgrossguth@fedcap.org" TargetMode="External"/><Relationship Id="rId4" Type="http://schemas.openxmlformats.org/officeDocument/2006/relationships/hyperlink" Target="mailto:jdelangelo@fedcap.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KBDXFnAOQQ"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Employer Expectations</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Preparing Youth for the Contemporary Labor Market </a:t>
            </a:r>
          </a:p>
          <a:p>
            <a:endParaRPr lang="en-US" dirty="0"/>
          </a:p>
          <a:p>
            <a:r>
              <a:rPr lang="en-US" dirty="0" smtClean="0"/>
              <a:t>October 9</a:t>
            </a:r>
            <a:r>
              <a:rPr lang="en-US" baseline="30000" dirty="0" smtClean="0"/>
              <a:t>th</a:t>
            </a:r>
            <a:r>
              <a:rPr lang="en-US" dirty="0" smtClean="0"/>
              <a:t> 2014 </a:t>
            </a:r>
          </a:p>
          <a:p>
            <a:r>
              <a:rPr lang="en-US" dirty="0" smtClean="0"/>
              <a:t>A Presentation by the Center of Excellence &amp; Advocacy</a:t>
            </a:r>
            <a:endParaRPr lang="en-US" dirty="0"/>
          </a:p>
        </p:txBody>
      </p:sp>
    </p:spTree>
    <p:extLst>
      <p:ext uri="{BB962C8B-B14F-4D97-AF65-F5344CB8AC3E}">
        <p14:creationId xmlns:p14="http://schemas.microsoft.com/office/powerpoint/2010/main" val="1991849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Opportunity Board </a:t>
            </a:r>
            <a:endParaRPr lang="en-US" dirty="0"/>
          </a:p>
        </p:txBody>
      </p:sp>
      <p:sp>
        <p:nvSpPr>
          <p:cNvPr id="3" name="Content Placeholder 2"/>
          <p:cNvSpPr>
            <a:spLocks noGrp="1"/>
          </p:cNvSpPr>
          <p:nvPr>
            <p:ph idx="1"/>
          </p:nvPr>
        </p:nvSpPr>
        <p:spPr/>
        <p:txBody>
          <a:bodyPr/>
          <a:lstStyle/>
          <a:p>
            <a:r>
              <a:rPr lang="en-US" dirty="0" smtClean="0"/>
              <a:t>Cea.fedcap.org/job </a:t>
            </a:r>
          </a:p>
          <a:p>
            <a:pPr lvl="1"/>
            <a:r>
              <a:rPr lang="en-US" dirty="0" smtClean="0"/>
              <a:t>TJX Companies </a:t>
            </a:r>
          </a:p>
          <a:p>
            <a:pPr lvl="1"/>
            <a:r>
              <a:rPr lang="en-US" dirty="0" smtClean="0"/>
              <a:t>PriceRite</a:t>
            </a:r>
          </a:p>
          <a:p>
            <a:pPr lvl="1"/>
            <a:r>
              <a:rPr lang="en-US" dirty="0" smtClean="0"/>
              <a:t>Walgreens</a:t>
            </a:r>
          </a:p>
          <a:p>
            <a:pPr lvl="1"/>
            <a:r>
              <a:rPr lang="en-US" dirty="0" smtClean="0"/>
              <a:t>Sam's Club</a:t>
            </a:r>
          </a:p>
          <a:p>
            <a:pPr lvl="1"/>
            <a:r>
              <a:rPr lang="en-US" dirty="0" smtClean="0"/>
              <a:t>Savers </a:t>
            </a:r>
          </a:p>
          <a:p>
            <a:r>
              <a:rPr lang="en-US" dirty="0" smtClean="0"/>
              <a:t> </a:t>
            </a:r>
            <a:r>
              <a:rPr lang="en-US" dirty="0"/>
              <a:t>Opportunity board not only provides employment opportunities, </a:t>
            </a:r>
            <a:r>
              <a:rPr lang="en-US" dirty="0" smtClean="0"/>
              <a:t>it </a:t>
            </a:r>
            <a:r>
              <a:rPr lang="en-US" dirty="0"/>
              <a:t>also can be used as a training tool</a:t>
            </a:r>
            <a:r>
              <a:rPr lang="en-US" dirty="0" smtClean="0"/>
              <a:t>.</a:t>
            </a:r>
          </a:p>
          <a:p>
            <a:pPr lvl="1"/>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800600"/>
            <a:ext cx="22860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750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Governors Workforce Board </a:t>
            </a:r>
            <a:endParaRPr lang="en-US" dirty="0"/>
          </a:p>
        </p:txBody>
      </p:sp>
      <p:sp>
        <p:nvSpPr>
          <p:cNvPr id="3" name="Content Placeholder 2"/>
          <p:cNvSpPr>
            <a:spLocks noGrp="1"/>
          </p:cNvSpPr>
          <p:nvPr>
            <p:ph idx="1"/>
          </p:nvPr>
        </p:nvSpPr>
        <p:spPr/>
        <p:txBody>
          <a:bodyPr/>
          <a:lstStyle/>
          <a:p>
            <a:r>
              <a:rPr lang="en-US" dirty="0"/>
              <a:t>Workforce Initiatives in Rhode Island </a:t>
            </a:r>
            <a:endParaRPr lang="en-US" dirty="0" smtClean="0"/>
          </a:p>
          <a:p>
            <a:pPr lvl="1"/>
            <a:r>
              <a:rPr lang="en-US" dirty="0" smtClean="0"/>
              <a:t>Employer </a:t>
            </a:r>
            <a:r>
              <a:rPr lang="en-US" dirty="0"/>
              <a:t>Initiatives</a:t>
            </a:r>
            <a:endParaRPr lang="en-US" dirty="0" smtClean="0"/>
          </a:p>
          <a:p>
            <a:pPr lvl="1"/>
            <a:r>
              <a:rPr lang="en-US" dirty="0" smtClean="0"/>
              <a:t>Adult </a:t>
            </a:r>
            <a:r>
              <a:rPr lang="en-US" dirty="0"/>
              <a:t>Initiatives</a:t>
            </a:r>
            <a:endParaRPr lang="en-US" dirty="0" smtClean="0"/>
          </a:p>
          <a:p>
            <a:pPr lvl="1"/>
            <a:r>
              <a:rPr lang="en-US" b="1" dirty="0">
                <a:solidFill>
                  <a:schemeClr val="accent4">
                    <a:lumMod val="50000"/>
                  </a:schemeClr>
                </a:solidFill>
              </a:rPr>
              <a:t>Youth Initiatives</a:t>
            </a:r>
            <a:endParaRPr lang="en-US" b="1" dirty="0" smtClean="0">
              <a:solidFill>
                <a:schemeClr val="accent4">
                  <a:lumMod val="50000"/>
                </a:schemeClr>
              </a:solidFill>
            </a:endParaRPr>
          </a:p>
          <a:p>
            <a:pPr lvl="1"/>
            <a:r>
              <a:rPr lang="en-US" b="1" dirty="0" smtClean="0">
                <a:solidFill>
                  <a:schemeClr val="accent4">
                    <a:lumMod val="50000"/>
                  </a:schemeClr>
                </a:solidFill>
              </a:rPr>
              <a:t>Industry Partnerships </a:t>
            </a:r>
            <a:r>
              <a:rPr lang="en-US" b="1" dirty="0">
                <a:solidFill>
                  <a:schemeClr val="accent4">
                    <a:lumMod val="50000"/>
                  </a:schemeClr>
                </a:solidFill>
              </a:rPr>
              <a:t>Initiatives</a:t>
            </a:r>
            <a:endParaRPr lang="en-US" b="1" dirty="0" smtClean="0">
              <a:solidFill>
                <a:schemeClr val="accent4">
                  <a:lumMod val="50000"/>
                </a:schemeClr>
              </a:solidFill>
            </a:endParaRPr>
          </a:p>
          <a:p>
            <a:pPr lvl="1"/>
            <a:r>
              <a:rPr lang="en-US" b="1" dirty="0" smtClean="0">
                <a:solidFill>
                  <a:schemeClr val="accent4">
                    <a:lumMod val="50000"/>
                  </a:schemeClr>
                </a:solidFill>
              </a:rPr>
              <a:t>Career </a:t>
            </a:r>
            <a:r>
              <a:rPr lang="en-US" b="1" dirty="0">
                <a:solidFill>
                  <a:schemeClr val="accent4">
                    <a:lumMod val="50000"/>
                  </a:schemeClr>
                </a:solidFill>
              </a:rPr>
              <a:t>Pathways </a:t>
            </a:r>
            <a:r>
              <a:rPr lang="en-US" b="1" dirty="0" smtClean="0">
                <a:solidFill>
                  <a:schemeClr val="accent4">
                    <a:lumMod val="50000"/>
                  </a:schemeClr>
                </a:solidFill>
              </a:rPr>
              <a:t>Initiatives </a:t>
            </a:r>
            <a:r>
              <a:rPr lang="en-US" dirty="0" smtClean="0">
                <a:solidFill>
                  <a:schemeClr val="accent4">
                    <a:lumMod val="50000"/>
                  </a:schemeClr>
                </a:solidFill>
              </a:rPr>
              <a:t> </a:t>
            </a:r>
          </a:p>
          <a:p>
            <a:pPr lvl="1"/>
            <a:endParaRPr lang="en-US" dirty="0">
              <a:solidFill>
                <a:schemeClr val="accent4">
                  <a:lumMod val="50000"/>
                </a:schemeClr>
              </a:solidFill>
            </a:endParaRPr>
          </a:p>
          <a:p>
            <a:pPr marL="274320" lvl="1" indent="0">
              <a:buNone/>
            </a:pPr>
            <a:r>
              <a:rPr lang="en-US" dirty="0" smtClean="0">
                <a:solidFill>
                  <a:schemeClr val="accent4">
                    <a:lumMod val="50000"/>
                  </a:schemeClr>
                </a:solidFill>
              </a:rPr>
              <a:t>					Resources: </a:t>
            </a:r>
          </a:p>
          <a:p>
            <a:pPr marL="274320" lvl="1" indent="0">
              <a:buNone/>
            </a:pPr>
            <a:r>
              <a:rPr lang="en-US" dirty="0">
                <a:solidFill>
                  <a:schemeClr val="accent4">
                    <a:lumMod val="50000"/>
                  </a:schemeClr>
                </a:solidFill>
              </a:rPr>
              <a:t>	</a:t>
            </a:r>
            <a:r>
              <a:rPr lang="en-US" dirty="0" smtClean="0">
                <a:solidFill>
                  <a:schemeClr val="accent4">
                    <a:lumMod val="50000"/>
                  </a:schemeClr>
                </a:solidFill>
              </a:rPr>
              <a:t>				</a:t>
            </a:r>
            <a:r>
              <a:rPr lang="en-US" b="1" dirty="0">
                <a:solidFill>
                  <a:schemeClr val="accent4">
                    <a:lumMod val="50000"/>
                  </a:schemeClr>
                </a:solidFill>
                <a:hlinkClick r:id="rId3"/>
              </a:rPr>
              <a:t>http://www.gwb.ri.gov/</a:t>
            </a:r>
            <a:r>
              <a:rPr lang="en-US" b="1" dirty="0">
                <a:solidFill>
                  <a:schemeClr val="accent4">
                    <a:lumMod val="50000"/>
                  </a:schemeClr>
                </a:solidFill>
              </a:rPr>
              <a:t> </a:t>
            </a:r>
          </a:p>
          <a:p>
            <a:pPr marL="274320" lvl="1" indent="0">
              <a:buNone/>
            </a:pPr>
            <a:endParaRPr lang="en-US" dirty="0">
              <a:solidFill>
                <a:schemeClr val="accent4">
                  <a:lumMod val="50000"/>
                </a:schemeClr>
              </a:solidFill>
            </a:endParaRP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410200"/>
            <a:ext cx="4800600" cy="823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7849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Have Questions? Contact Us! </a:t>
            </a:r>
            <a:endParaRPr lang="en-US" dirty="0"/>
          </a:p>
        </p:txBody>
      </p:sp>
      <p:sp>
        <p:nvSpPr>
          <p:cNvPr id="3" name="Content Placeholder 2"/>
          <p:cNvSpPr>
            <a:spLocks noGrp="1"/>
          </p:cNvSpPr>
          <p:nvPr>
            <p:ph idx="1"/>
          </p:nvPr>
        </p:nvSpPr>
        <p:spPr/>
        <p:txBody>
          <a:bodyPr/>
          <a:lstStyle/>
          <a:p>
            <a:pPr marL="0" indent="0" algn="ctr">
              <a:buNone/>
            </a:pPr>
            <a:r>
              <a:rPr lang="en-US" dirty="0" smtClean="0"/>
              <a:t>Center for Excellence &amp; Advocacy </a:t>
            </a:r>
          </a:p>
          <a:p>
            <a:pPr marL="0" indent="0" algn="ctr">
              <a:buNone/>
            </a:pPr>
            <a:r>
              <a:rPr lang="en-US" dirty="0" smtClean="0"/>
              <a:t>662 Hartford Ave</a:t>
            </a:r>
          </a:p>
          <a:p>
            <a:pPr marL="0" indent="0" algn="ctr">
              <a:buNone/>
            </a:pPr>
            <a:r>
              <a:rPr lang="en-US" dirty="0" smtClean="0"/>
              <a:t>Providence, RI 02909</a:t>
            </a:r>
          </a:p>
          <a:p>
            <a:pPr marL="0" indent="0" algn="ctr">
              <a:buNone/>
            </a:pPr>
            <a:r>
              <a:rPr lang="en-US" dirty="0" smtClean="0">
                <a:hlinkClick r:id="rId3"/>
              </a:rPr>
              <a:t>www.cea.fedcap.org</a:t>
            </a:r>
            <a:r>
              <a:rPr lang="en-US" dirty="0" smtClean="0"/>
              <a:t> </a:t>
            </a:r>
          </a:p>
          <a:p>
            <a:pPr marL="0" indent="0" algn="ctr">
              <a:buNone/>
            </a:pPr>
            <a:endParaRPr lang="en-US" dirty="0"/>
          </a:p>
          <a:p>
            <a:pPr marL="0" indent="0" algn="ctr">
              <a:buNone/>
            </a:pPr>
            <a:r>
              <a:rPr lang="en-US" dirty="0" smtClean="0"/>
              <a:t>Joanne DelAngelo, Director Community Based Training</a:t>
            </a:r>
          </a:p>
          <a:p>
            <a:pPr marL="0" indent="0" algn="ctr">
              <a:buNone/>
            </a:pPr>
            <a:r>
              <a:rPr lang="en-US" dirty="0" smtClean="0">
                <a:hlinkClick r:id="rId4"/>
              </a:rPr>
              <a:t>jdelangelo@fedcap.org</a:t>
            </a:r>
            <a:r>
              <a:rPr lang="en-US" dirty="0" smtClean="0"/>
              <a:t> </a:t>
            </a:r>
          </a:p>
          <a:p>
            <a:pPr marL="0" indent="0" algn="ctr">
              <a:buNone/>
            </a:pPr>
            <a:endParaRPr lang="en-US" dirty="0"/>
          </a:p>
          <a:p>
            <a:pPr marL="0" indent="0" algn="ctr">
              <a:buNone/>
            </a:pPr>
            <a:r>
              <a:rPr lang="en-US" dirty="0" smtClean="0"/>
              <a:t>Jillian Grossguth, Training Support Coordinator</a:t>
            </a:r>
          </a:p>
          <a:p>
            <a:pPr marL="0" indent="0" algn="ctr">
              <a:buNone/>
            </a:pPr>
            <a:r>
              <a:rPr lang="en-US" dirty="0" smtClean="0">
                <a:hlinkClick r:id="rId5"/>
              </a:rPr>
              <a:t>jgrossguth@fedcap.org</a:t>
            </a:r>
            <a:r>
              <a:rPr lang="en-US" dirty="0" smtClean="0"/>
              <a:t> </a:t>
            </a:r>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6600" y="5791200"/>
            <a:ext cx="1688919" cy="824006"/>
          </a:xfrm>
          <a:prstGeom prst="rect">
            <a:avLst/>
          </a:prstGeom>
        </p:spPr>
      </p:pic>
    </p:spTree>
    <p:extLst>
      <p:ext uri="{BB962C8B-B14F-4D97-AF65-F5344CB8AC3E}">
        <p14:creationId xmlns:p14="http://schemas.microsoft.com/office/powerpoint/2010/main" val="2779912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 Employ. Empower. </a:t>
            </a:r>
            <a:endParaRPr lang="en-US" dirty="0"/>
          </a:p>
        </p:txBody>
      </p:sp>
      <p:sp>
        <p:nvSpPr>
          <p:cNvPr id="3" name="Content Placeholder 2"/>
          <p:cNvSpPr>
            <a:spLocks noGrp="1"/>
          </p:cNvSpPr>
          <p:nvPr>
            <p:ph idx="1"/>
          </p:nvPr>
        </p:nvSpPr>
        <p:spPr/>
        <p:txBody>
          <a:bodyPr/>
          <a:lstStyle/>
          <a:p>
            <a:endParaRPr lang="en-US" dirty="0" smtClean="0"/>
          </a:p>
          <a:p>
            <a:r>
              <a:rPr lang="en-US" dirty="0" smtClean="0"/>
              <a:t>October is National Disability Employment Awareness Month</a:t>
            </a:r>
          </a:p>
          <a:p>
            <a:pPr marL="0" indent="0">
              <a:buNone/>
            </a:pPr>
            <a:endParaRPr lang="en-US" dirty="0" smtClean="0"/>
          </a:p>
          <a:p>
            <a:r>
              <a:rPr lang="en-US" dirty="0" smtClean="0"/>
              <a:t>President Obama’s Presidential Proclamation </a:t>
            </a:r>
          </a:p>
          <a:p>
            <a:pPr lvl="1"/>
            <a:r>
              <a:rPr lang="en-US" dirty="0" smtClean="0"/>
              <a:t>“Expect. Employ. Empower.,’ reminds us that every American has a right to dignity, respect, and a fair shot at success in the workplace.”</a:t>
            </a:r>
          </a:p>
          <a:p>
            <a:pPr lvl="1"/>
            <a:endParaRPr lang="en-US" dirty="0"/>
          </a:p>
          <a:p>
            <a:pPr lvl="1"/>
            <a:endParaRPr lang="en-US"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876800"/>
            <a:ext cx="267652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74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endParaRPr lang="en-US" dirty="0"/>
          </a:p>
        </p:txBody>
      </p:sp>
      <p:sp>
        <p:nvSpPr>
          <p:cNvPr id="3" name="Content Placeholder 2"/>
          <p:cNvSpPr>
            <a:spLocks noGrp="1"/>
          </p:cNvSpPr>
          <p:nvPr>
            <p:ph idx="1"/>
          </p:nvPr>
        </p:nvSpPr>
        <p:spPr/>
        <p:txBody>
          <a:bodyPr/>
          <a:lstStyle/>
          <a:p>
            <a:pPr marL="182880" lvl="1"/>
            <a:r>
              <a:rPr lang="en-US" dirty="0" smtClean="0"/>
              <a:t>Video: Exceptional Students Transition to Work </a:t>
            </a:r>
            <a:endParaRPr lang="en-US" dirty="0"/>
          </a:p>
          <a:p>
            <a:pPr marL="182880" lvl="1"/>
            <a:endParaRPr lang="en-US" dirty="0" smtClean="0"/>
          </a:p>
          <a:p>
            <a:pPr marL="182880" lvl="1"/>
            <a:r>
              <a:rPr lang="en-US" dirty="0">
                <a:hlinkClick r:id="rId3"/>
              </a:rPr>
              <a:t>http://www.youtube.com/watch?v=-</a:t>
            </a:r>
            <a:r>
              <a:rPr lang="en-US" dirty="0" smtClean="0">
                <a:hlinkClick r:id="rId3"/>
              </a:rPr>
              <a:t>KBDXFnAOQQ</a:t>
            </a:r>
            <a:r>
              <a:rPr lang="en-US" dirty="0" smtClean="0"/>
              <a:t> </a:t>
            </a:r>
            <a:endParaRPr lang="en-US" dirty="0"/>
          </a:p>
          <a:p>
            <a:endParaRPr lang="en-US" dirty="0" smtClean="0"/>
          </a:p>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724400"/>
            <a:ext cx="247650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1968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 One Size Fits All …</a:t>
            </a:r>
            <a:endParaRPr lang="en-US" dirty="0"/>
          </a:p>
        </p:txBody>
      </p:sp>
      <p:sp>
        <p:nvSpPr>
          <p:cNvPr id="3" name="Content Placeholder 2"/>
          <p:cNvSpPr>
            <a:spLocks noGrp="1"/>
          </p:cNvSpPr>
          <p:nvPr>
            <p:ph idx="1"/>
          </p:nvPr>
        </p:nvSpPr>
        <p:spPr/>
        <p:txBody>
          <a:bodyPr/>
          <a:lstStyle/>
          <a:p>
            <a:r>
              <a:rPr lang="en-US" dirty="0"/>
              <a:t>Youth brings dedication, dependability, and a new level of </a:t>
            </a:r>
            <a:r>
              <a:rPr lang="en-US" dirty="0" smtClean="0"/>
              <a:t>service and loyalty </a:t>
            </a:r>
            <a:r>
              <a:rPr lang="en-US" dirty="0"/>
              <a:t>to businesses. </a:t>
            </a:r>
          </a:p>
          <a:p>
            <a:r>
              <a:rPr lang="en-US" dirty="0" smtClean="0"/>
              <a:t>Business sees youth as exceptional assets to the workforce.  </a:t>
            </a:r>
          </a:p>
          <a:p>
            <a:pPr lvl="1"/>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330535"/>
            <a:ext cx="266176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71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Job Success</a:t>
            </a:r>
            <a:endParaRPr lang="en-US" dirty="0"/>
          </a:p>
        </p:txBody>
      </p:sp>
      <p:sp>
        <p:nvSpPr>
          <p:cNvPr id="3" name="Content Placeholder 2"/>
          <p:cNvSpPr>
            <a:spLocks noGrp="1"/>
          </p:cNvSpPr>
          <p:nvPr>
            <p:ph idx="1"/>
          </p:nvPr>
        </p:nvSpPr>
        <p:spPr/>
        <p:txBody>
          <a:bodyPr/>
          <a:lstStyle/>
          <a:p>
            <a:r>
              <a:rPr lang="en-US" dirty="0" smtClean="0"/>
              <a:t>Motivation </a:t>
            </a:r>
          </a:p>
          <a:p>
            <a:pPr lvl="1"/>
            <a:r>
              <a:rPr lang="en-US" dirty="0" smtClean="0"/>
              <a:t>Exposure = Interest = Motivation </a:t>
            </a:r>
          </a:p>
          <a:p>
            <a:r>
              <a:rPr lang="en-US" dirty="0" smtClean="0"/>
              <a:t>Hard Skills </a:t>
            </a:r>
          </a:p>
          <a:p>
            <a:pPr lvl="1"/>
            <a:r>
              <a:rPr lang="en-US" dirty="0" smtClean="0"/>
              <a:t>Not a deal breaker! Employers expect to train. </a:t>
            </a:r>
          </a:p>
          <a:p>
            <a:r>
              <a:rPr lang="en-US" dirty="0" smtClean="0"/>
              <a:t>Soft Skills</a:t>
            </a:r>
          </a:p>
          <a:p>
            <a:pPr lvl="1"/>
            <a:r>
              <a:rPr lang="en-US" dirty="0" smtClean="0"/>
              <a:t>“85 % of employers surveyed said “soft skills”, not technical skills, are the critical factor in job success” </a:t>
            </a:r>
          </a:p>
          <a:p>
            <a:pPr marL="1737360" lvl="8" indent="0">
              <a:buNone/>
            </a:pPr>
            <a:r>
              <a:rPr lang="en-US" dirty="0"/>
              <a:t>	</a:t>
            </a:r>
            <a:r>
              <a:rPr lang="en-US" dirty="0" smtClean="0"/>
              <a:t>				</a:t>
            </a:r>
          </a:p>
          <a:p>
            <a:pPr marL="1737360" lvl="8" indent="0">
              <a:buNone/>
            </a:pPr>
            <a:endParaRPr lang="en-US" i="1" dirty="0"/>
          </a:p>
          <a:p>
            <a:pPr marL="1737360" lvl="8" indent="0">
              <a:buNone/>
            </a:pPr>
            <a:endParaRPr lang="en-US" i="1" dirty="0" smtClean="0"/>
          </a:p>
          <a:p>
            <a:pPr marL="1737360" lvl="8" indent="0">
              <a:buNone/>
            </a:pPr>
            <a:endParaRPr lang="en-US" i="1" dirty="0"/>
          </a:p>
          <a:p>
            <a:pPr marL="1737360" lvl="8" indent="0">
              <a:buNone/>
            </a:pPr>
            <a:endParaRPr lang="en-US" i="1" dirty="0" smtClean="0"/>
          </a:p>
          <a:p>
            <a:pPr marL="1737360" lvl="8" indent="0">
              <a:buNone/>
            </a:pPr>
            <a:endParaRPr lang="en-US" i="1" dirty="0"/>
          </a:p>
          <a:p>
            <a:pPr marL="1737360" lvl="8" indent="0">
              <a:buNone/>
            </a:pPr>
            <a:endParaRPr lang="en-US" i="1" dirty="0" smtClean="0"/>
          </a:p>
          <a:p>
            <a:pPr marL="1737360" lvl="8" indent="0">
              <a:buNone/>
            </a:pPr>
            <a:r>
              <a:rPr lang="en-US" i="1" dirty="0"/>
              <a:t>	</a:t>
            </a:r>
            <a:r>
              <a:rPr lang="en-US" i="1" dirty="0" smtClean="0"/>
              <a:t>			Data from Stanford Research Institute </a:t>
            </a:r>
            <a:endParaRPr lang="en-US" i="1"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838200"/>
            <a:ext cx="2533650"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959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Expect. Employ. Empower.</a:t>
            </a:r>
          </a:p>
        </p:txBody>
      </p:sp>
      <p:sp>
        <p:nvSpPr>
          <p:cNvPr id="3" name="Content Placeholder 2"/>
          <p:cNvSpPr>
            <a:spLocks noGrp="1"/>
          </p:cNvSpPr>
          <p:nvPr>
            <p:ph idx="1"/>
          </p:nvPr>
        </p:nvSpPr>
        <p:spPr/>
        <p:txBody>
          <a:bodyPr/>
          <a:lstStyle/>
          <a:p>
            <a:r>
              <a:rPr lang="en-US" dirty="0" smtClean="0"/>
              <a:t>“Whether we are talking about your students, children, or your business, community based transition programs have the power to change lives.  The community awareness, exposure to new opportunities, and access to a highly dedicated group of employees these programs provide are unparalleled. Your students, your children, your businesses, and your employees will truly benefit from this collaboration.” </a:t>
            </a:r>
          </a:p>
          <a:p>
            <a:pPr marL="0" indent="0">
              <a:buNone/>
            </a:pPr>
            <a:r>
              <a:rPr lang="en-US" dirty="0"/>
              <a:t>	</a:t>
            </a:r>
            <a:r>
              <a:rPr lang="en-US" dirty="0" smtClean="0"/>
              <a:t>				</a:t>
            </a:r>
          </a:p>
          <a:p>
            <a:pPr marL="0" indent="0">
              <a:buNone/>
            </a:pPr>
            <a:r>
              <a:rPr lang="en-US" dirty="0"/>
              <a:t>	</a:t>
            </a:r>
            <a:r>
              <a:rPr lang="en-US" dirty="0" smtClean="0"/>
              <a:t>				- </a:t>
            </a:r>
            <a:r>
              <a:rPr lang="en-US" sz="1600" dirty="0" smtClean="0"/>
              <a:t>Debra McAdams, MNPS</a:t>
            </a:r>
          </a:p>
          <a:p>
            <a:pPr marL="0" indent="0">
              <a:buNone/>
            </a:pPr>
            <a:r>
              <a:rPr lang="en-US" sz="1600" dirty="0" smtClean="0"/>
              <a:t>					</a:t>
            </a:r>
            <a:r>
              <a:rPr lang="en-US" sz="1400" i="1" dirty="0" smtClean="0"/>
              <a:t>Executive Director of Exceptional Education </a:t>
            </a:r>
          </a:p>
        </p:txBody>
      </p:sp>
    </p:spTree>
    <p:extLst>
      <p:ext uri="{BB962C8B-B14F-4D97-AF65-F5344CB8AC3E}">
        <p14:creationId xmlns:p14="http://schemas.microsoft.com/office/powerpoint/2010/main" val="330872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Best Practices </a:t>
            </a:r>
            <a:endParaRPr lang="en-US" dirty="0"/>
          </a:p>
        </p:txBody>
      </p:sp>
      <p:sp>
        <p:nvSpPr>
          <p:cNvPr id="3" name="Content Placeholder 2"/>
          <p:cNvSpPr>
            <a:spLocks noGrp="1"/>
          </p:cNvSpPr>
          <p:nvPr>
            <p:ph idx="1"/>
          </p:nvPr>
        </p:nvSpPr>
        <p:spPr/>
        <p:txBody>
          <a:bodyPr/>
          <a:lstStyle/>
          <a:p>
            <a:r>
              <a:rPr lang="en-US" dirty="0" smtClean="0"/>
              <a:t>Transitional Services and Supports:</a:t>
            </a:r>
          </a:p>
          <a:p>
            <a:pPr lvl="1"/>
            <a:r>
              <a:rPr lang="en-US" dirty="0" smtClean="0"/>
              <a:t>Linking school to Careers, Occupations, and Employment</a:t>
            </a:r>
          </a:p>
          <a:p>
            <a:r>
              <a:rPr lang="en-US" dirty="0" smtClean="0"/>
              <a:t>Interactive Learning Assessments, Activities, and Employment Experiences in Career Planning from Middle to High School </a:t>
            </a:r>
          </a:p>
          <a:p>
            <a:r>
              <a:rPr lang="en-US" dirty="0" smtClean="0"/>
              <a:t>Exposure and Experiences to Post Secondary Education</a:t>
            </a:r>
          </a:p>
          <a:p>
            <a:pPr lvl="1"/>
            <a:r>
              <a:rPr lang="en-US" dirty="0" smtClean="0"/>
              <a:t>CCRI: Access Program</a:t>
            </a:r>
          </a:p>
          <a:p>
            <a:pPr lvl="1"/>
            <a:r>
              <a:rPr lang="en-US" dirty="0" smtClean="0"/>
              <a:t>RIC: Prep Program </a:t>
            </a:r>
          </a:p>
          <a:p>
            <a:pPr lvl="1"/>
            <a:r>
              <a:rPr lang="en-US" dirty="0" smtClean="0"/>
              <a:t>URI: Talent Development Program </a:t>
            </a:r>
          </a:p>
          <a:p>
            <a:endParaRPr lang="en-US"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825" y="5410200"/>
            <a:ext cx="2798763"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834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Educating the Employer </a:t>
            </a:r>
            <a:endParaRPr lang="en-US" dirty="0"/>
          </a:p>
        </p:txBody>
      </p:sp>
      <p:sp>
        <p:nvSpPr>
          <p:cNvPr id="3" name="Content Placeholder 2"/>
          <p:cNvSpPr>
            <a:spLocks noGrp="1"/>
          </p:cNvSpPr>
          <p:nvPr>
            <p:ph idx="1"/>
          </p:nvPr>
        </p:nvSpPr>
        <p:spPr/>
        <p:txBody>
          <a:bodyPr/>
          <a:lstStyle/>
          <a:p>
            <a:r>
              <a:rPr lang="en-US" dirty="0" smtClean="0"/>
              <a:t>Knowing the Individual! </a:t>
            </a:r>
          </a:p>
          <a:p>
            <a:pPr lvl="1"/>
            <a:r>
              <a:rPr lang="en-US" dirty="0" smtClean="0"/>
              <a:t>Strengths, skills, abilities, preferences, personality  </a:t>
            </a:r>
          </a:p>
          <a:p>
            <a:r>
              <a:rPr lang="en-US" dirty="0" smtClean="0"/>
              <a:t>Job Coach and Natural Supports </a:t>
            </a:r>
          </a:p>
          <a:p>
            <a:r>
              <a:rPr lang="en-US" dirty="0" smtClean="0"/>
              <a:t>Communication/Relationship Building  </a:t>
            </a:r>
          </a:p>
          <a:p>
            <a:r>
              <a:rPr lang="en-US" dirty="0" smtClean="0"/>
              <a:t>Employer Benefits </a:t>
            </a:r>
          </a:p>
          <a:p>
            <a:endParaRPr lang="en-US" dirty="0" smtClean="0"/>
          </a:p>
          <a:p>
            <a:endParaRPr lang="en-US" dirty="0" smtClean="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800600"/>
            <a:ext cx="313372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0259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Programs </a:t>
            </a:r>
            <a:endParaRPr lang="en-US" dirty="0"/>
          </a:p>
        </p:txBody>
      </p:sp>
      <p:sp>
        <p:nvSpPr>
          <p:cNvPr id="3" name="Content Placeholder 2"/>
          <p:cNvSpPr>
            <a:spLocks noGrp="1"/>
          </p:cNvSpPr>
          <p:nvPr>
            <p:ph idx="1"/>
          </p:nvPr>
        </p:nvSpPr>
        <p:spPr/>
        <p:txBody>
          <a:bodyPr/>
          <a:lstStyle/>
          <a:p>
            <a:r>
              <a:rPr lang="en-US" dirty="0" err="1" smtClean="0"/>
              <a:t>GetReady</a:t>
            </a:r>
            <a:r>
              <a:rPr lang="en-US" dirty="0" smtClean="0"/>
              <a:t>!™ and Jobs Up Program</a:t>
            </a:r>
          </a:p>
          <a:p>
            <a:r>
              <a:rPr lang="en-US" dirty="0" smtClean="0"/>
              <a:t>TJX Companies Training Program</a:t>
            </a:r>
          </a:p>
          <a:p>
            <a:r>
              <a:rPr lang="en-US" dirty="0" smtClean="0"/>
              <a:t>Proctor &amp; Gamble Company</a:t>
            </a:r>
          </a:p>
          <a:p>
            <a:pPr lvl="1"/>
            <a:r>
              <a:rPr lang="en-US" dirty="0" smtClean="0"/>
              <a:t>“Flexi-Centers”</a:t>
            </a:r>
          </a:p>
          <a:p>
            <a:endParaRPr lang="en-US" dirty="0" smtClean="0"/>
          </a:p>
          <a:p>
            <a:endParaRPr lang="en-US" dirty="0" smtClean="0"/>
          </a:p>
          <a:p>
            <a:endParaRPr lang="en-US"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648199"/>
            <a:ext cx="26289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3923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562</TotalTime>
  <Words>430</Words>
  <Application>Microsoft Office PowerPoint</Application>
  <PresentationFormat>On-screen Show (4:3)</PresentationFormat>
  <Paragraphs>100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Employer Expectations</vt:lpstr>
      <vt:lpstr>Expect. Employ. Empower. </vt:lpstr>
      <vt:lpstr>Video </vt:lpstr>
      <vt:lpstr>Not One Size Fits All …</vt:lpstr>
      <vt:lpstr>Keys to Job Success</vt:lpstr>
      <vt:lpstr>Expect. Employ. Empower.</vt:lpstr>
      <vt:lpstr>Best Practices </vt:lpstr>
      <vt:lpstr>Educating the Employer </vt:lpstr>
      <vt:lpstr>Business Programs </vt:lpstr>
      <vt:lpstr>Job Opportunity Board </vt:lpstr>
      <vt:lpstr>Governors Workforce Board </vt:lpstr>
      <vt:lpstr>Have Questions? Contact Us!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Expectations</dc:title>
  <dc:creator>Jillian Grossguth</dc:creator>
  <cp:lastModifiedBy>Jillian Grossguth</cp:lastModifiedBy>
  <cp:revision>47</cp:revision>
  <dcterms:created xsi:type="dcterms:W3CDTF">2014-10-07T15:13:29Z</dcterms:created>
  <dcterms:modified xsi:type="dcterms:W3CDTF">2014-10-21T17:10:03Z</dcterms:modified>
</cp:coreProperties>
</file>